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8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Sheet1!$L$31</c:f>
              <c:strCache>
                <c:ptCount val="1"/>
                <c:pt idx="0">
                  <c:v>FASN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Sheet1!$M$32:$M$35</c:f>
                <c:numCache>
                  <c:formatCode>General</c:formatCode>
                  <c:ptCount val="4"/>
                  <c:pt idx="0">
                    <c:v>0.12039894457317886</c:v>
                  </c:pt>
                  <c:pt idx="1">
                    <c:v>0.13314759727249456</c:v>
                  </c:pt>
                  <c:pt idx="2">
                    <c:v>0.10473704691265207</c:v>
                  </c:pt>
                  <c:pt idx="3">
                    <c:v>0.19353228819576362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Sheet1!$K$32:$K$35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400</c:v>
                </c:pt>
              </c:numCache>
            </c:numRef>
          </c:cat>
          <c:val>
            <c:numRef>
              <c:f>Sheet1!$L$32:$L$35</c:f>
              <c:numCache>
                <c:formatCode>General</c:formatCode>
                <c:ptCount val="4"/>
                <c:pt idx="0">
                  <c:v>1</c:v>
                </c:pt>
                <c:pt idx="1">
                  <c:v>1.3634916202096374</c:v>
                </c:pt>
                <c:pt idx="2">
                  <c:v>1.5755866477584308</c:v>
                </c:pt>
                <c:pt idx="3">
                  <c:v>1.2960832822772028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03-467A-8B9F-88FDE0103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03395336"/>
        <c:axId val="303395728"/>
      </c:barChart>
      <c:catAx>
        <c:axId val="30339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solidFill>
            <a:schemeClr val="bg1"/>
          </a:solidFill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3395728"/>
        <c:crosses val="autoZero"/>
        <c:auto val="1"/>
        <c:lblAlgn val="ctr"/>
        <c:lblOffset val="100"/>
        <c:noMultiLvlLbl val="0"/>
      </c:catAx>
      <c:valAx>
        <c:axId val="303395728"/>
        <c:scaling>
          <c:orientation val="minMax"/>
        </c:scaling>
        <c:delete val="0"/>
        <c:axPos val="l"/>
        <c:numFmt formatCode="#,##0.0" sourceLinked="0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339533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615F5-D1BC-4F15-B11F-8FD551188DCD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109EF-F822-4831-AF44-035BF186B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9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1163638"/>
            <a:ext cx="235426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CA37C-5DFD-4879-8318-0724237D6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0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2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8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3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4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6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92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6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4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6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5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27194-AF62-4C19-B2FD-86DE97E0145A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A1038-9914-4653-A160-CA4AC15A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7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em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7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1495A0-D5A2-4A74-B94B-7C957A43957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3265862" y="6708188"/>
            <a:ext cx="2402959" cy="3340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AFFE68-6EA5-4409-B3E1-7A8270BF18C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3280760" y="8157826"/>
            <a:ext cx="2402959" cy="3340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52DC53-D8D9-4191-8497-E099736A8678}"/>
              </a:ext>
            </a:extLst>
          </p:cNvPr>
          <p:cNvSpPr txBox="1"/>
          <p:nvPr/>
        </p:nvSpPr>
        <p:spPr>
          <a:xfrm>
            <a:off x="3429626" y="6463336"/>
            <a:ext cx="2876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400       µg/mL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F8B5B-FF62-4E2D-B281-C767F38FAA32}"/>
              </a:ext>
            </a:extLst>
          </p:cNvPr>
          <p:cNvSpPr txBox="1"/>
          <p:nvPr/>
        </p:nvSpPr>
        <p:spPr>
          <a:xfrm>
            <a:off x="5617390" y="6737092"/>
            <a:ext cx="594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FASN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E63842-E6BD-4A1A-8299-3FCE4E204B25}"/>
              </a:ext>
            </a:extLst>
          </p:cNvPr>
          <p:cNvSpPr txBox="1"/>
          <p:nvPr/>
        </p:nvSpPr>
        <p:spPr>
          <a:xfrm>
            <a:off x="5617394" y="8182600"/>
            <a:ext cx="76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1B2DC2-47FF-4DAA-B641-D97C530575F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20000" contrast="40000"/>
          </a:blip>
          <a:stretch>
            <a:fillRect/>
          </a:stretch>
        </p:blipFill>
        <p:spPr>
          <a:xfrm>
            <a:off x="3259724" y="7191793"/>
            <a:ext cx="2409097" cy="311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4544EA-47E2-4F97-BA64-32331C69C88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20000" contrast="40000"/>
          </a:blip>
          <a:stretch>
            <a:fillRect/>
          </a:stretch>
        </p:blipFill>
        <p:spPr>
          <a:xfrm>
            <a:off x="3276409" y="7686962"/>
            <a:ext cx="2407308" cy="3208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614190-A789-4EE8-8052-DCA5323F24E6}"/>
              </a:ext>
            </a:extLst>
          </p:cNvPr>
          <p:cNvSpPr txBox="1"/>
          <p:nvPr/>
        </p:nvSpPr>
        <p:spPr>
          <a:xfrm>
            <a:off x="5618833" y="7217918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-AKT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E60A11-E9D0-4495-906C-D3366CBCCF1F}"/>
              </a:ext>
            </a:extLst>
          </p:cNvPr>
          <p:cNvSpPr txBox="1"/>
          <p:nvPr/>
        </p:nvSpPr>
        <p:spPr>
          <a:xfrm>
            <a:off x="5630870" y="771349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C10D75-2AC9-4CCA-8FD6-0874777B66A7}"/>
              </a:ext>
            </a:extLst>
          </p:cNvPr>
          <p:cNvSpPr txBox="1"/>
          <p:nvPr/>
        </p:nvSpPr>
        <p:spPr>
          <a:xfrm>
            <a:off x="3229093" y="7001669"/>
            <a:ext cx="25512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1.0±0.1     1.1±0.1     0.8±0.1     0.6*±0.1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475D8-4491-482E-8DBB-06A3D60309A8}"/>
              </a:ext>
            </a:extLst>
          </p:cNvPr>
          <p:cNvSpPr txBox="1"/>
          <p:nvPr/>
        </p:nvSpPr>
        <p:spPr>
          <a:xfrm>
            <a:off x="3229090" y="7971371"/>
            <a:ext cx="2854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1.0±0.1      1.1±0.1      1.1±0.1     1.1±0.1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82C8D7-348B-4A39-9B5E-6DDD80DAEA43}"/>
              </a:ext>
            </a:extLst>
          </p:cNvPr>
          <p:cNvSpPr txBox="1"/>
          <p:nvPr/>
        </p:nvSpPr>
        <p:spPr>
          <a:xfrm>
            <a:off x="-28169" y="5687477"/>
            <a:ext cx="50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10D2CA-7F5F-419E-A8B7-4C50892AC129}"/>
              </a:ext>
            </a:extLst>
          </p:cNvPr>
          <p:cNvSpPr txBox="1"/>
          <p:nvPr/>
        </p:nvSpPr>
        <p:spPr>
          <a:xfrm>
            <a:off x="3229093" y="7469083"/>
            <a:ext cx="2748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1.0±0.1    2.6±0.1**   3.6±0.1Ɨ     4.8±0.2Ɨ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144C780-E6F8-4E56-8935-48DB153B75C5}"/>
              </a:ext>
            </a:extLst>
          </p:cNvPr>
          <p:cNvGrpSpPr/>
          <p:nvPr/>
        </p:nvGrpSpPr>
        <p:grpSpPr>
          <a:xfrm>
            <a:off x="563359" y="5790887"/>
            <a:ext cx="3037204" cy="2884744"/>
            <a:chOff x="563355" y="6227333"/>
            <a:chExt cx="3037204" cy="246028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D0D232-097E-44E0-ABFF-430C3E0D87E9}"/>
                </a:ext>
              </a:extLst>
            </p:cNvPr>
            <p:cNvSpPr txBox="1"/>
            <p:nvPr/>
          </p:nvSpPr>
          <p:spPr>
            <a:xfrm rot="16200000">
              <a:off x="-385323" y="7176011"/>
              <a:ext cx="2359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Fasn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mRNA level</a:t>
              </a:r>
            </a:p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(relative to C)</a:t>
              </a:r>
            </a:p>
          </p:txBody>
        </p:sp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6DBF1EED-AE54-4FDA-9B28-F27D79EF086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953238" y="6463769"/>
            <a:ext cx="1887573" cy="18861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BC47E36-D389-4C93-A9F7-ACBFA49DF9A7}"/>
                </a:ext>
              </a:extLst>
            </p:cNvPr>
            <p:cNvGrpSpPr/>
            <p:nvPr/>
          </p:nvGrpSpPr>
          <p:grpSpPr>
            <a:xfrm>
              <a:off x="1395439" y="8222389"/>
              <a:ext cx="2205120" cy="465232"/>
              <a:chOff x="1180984" y="8044471"/>
              <a:chExt cx="2205120" cy="46523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BDCAF7-18B0-4F68-92C3-4F43A132FDFD}"/>
                  </a:ext>
                </a:extLst>
              </p:cNvPr>
              <p:cNvSpPr txBox="1"/>
              <p:nvPr/>
            </p:nvSpPr>
            <p:spPr>
              <a:xfrm>
                <a:off x="1180984" y="8044471"/>
                <a:ext cx="2205120" cy="236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   100  200  400</a:t>
                </a:r>
              </a:p>
            </p:txBody>
          </p:sp>
          <p:sp>
            <p:nvSpPr>
              <p:cNvPr id="22" name="Right Bracket 21">
                <a:extLst>
                  <a:ext uri="{FF2B5EF4-FFF2-40B4-BE49-F238E27FC236}">
                    <a16:creationId xmlns:a16="http://schemas.microsoft.com/office/drawing/2014/main" id="{753D000F-5358-4B84-B0A9-B9ECED69D2F3}"/>
                  </a:ext>
                </a:extLst>
              </p:cNvPr>
              <p:cNvSpPr/>
              <p:nvPr/>
            </p:nvSpPr>
            <p:spPr>
              <a:xfrm rot="5400000">
                <a:off x="1970510" y="7778556"/>
                <a:ext cx="45719" cy="970387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E522AFC-48F8-469E-8DF4-A537A9888E56}"/>
                  </a:ext>
                </a:extLst>
              </p:cNvPr>
              <p:cNvSpPr txBox="1"/>
              <p:nvPr/>
            </p:nvSpPr>
            <p:spPr>
              <a:xfrm>
                <a:off x="1668997" y="8273461"/>
                <a:ext cx="712519" cy="236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g/mL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9F0D45-E088-47A9-8238-02DE89BDB73C}"/>
                </a:ext>
              </a:extLst>
            </p:cNvPr>
            <p:cNvSpPr txBox="1"/>
            <p:nvPr/>
          </p:nvSpPr>
          <p:spPr>
            <a:xfrm>
              <a:off x="2004800" y="6582716"/>
              <a:ext cx="406047" cy="314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8" name="Right Bracket 27">
              <a:extLst>
                <a:ext uri="{FF2B5EF4-FFF2-40B4-BE49-F238E27FC236}">
                  <a16:creationId xmlns:a16="http://schemas.microsoft.com/office/drawing/2014/main" id="{88D41DD8-B3BB-413D-BBF5-81A7CE19EEDC}"/>
                </a:ext>
              </a:extLst>
            </p:cNvPr>
            <p:cNvSpPr/>
            <p:nvPr/>
          </p:nvSpPr>
          <p:spPr>
            <a:xfrm rot="5400000" flipH="1">
              <a:off x="2147005" y="6409759"/>
              <a:ext cx="111532" cy="829844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293D1FC-70C3-47CF-A708-8D734C8CC60F}"/>
              </a:ext>
            </a:extLst>
          </p:cNvPr>
          <p:cNvSpPr txBox="1"/>
          <p:nvPr/>
        </p:nvSpPr>
        <p:spPr>
          <a:xfrm>
            <a:off x="3379461" y="6265114"/>
            <a:ext cx="2606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Vermentino EtOH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10C2FA0-5234-4EC4-B45B-E4F267CB18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499" t="-1" r="44133" b="2687"/>
          <a:stretch/>
        </p:blipFill>
        <p:spPr>
          <a:xfrm>
            <a:off x="3517974" y="1407696"/>
            <a:ext cx="1769138" cy="385188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35FD7CD-608C-4AB6-A771-D20D93A04A93}"/>
              </a:ext>
            </a:extLst>
          </p:cNvPr>
          <p:cNvSpPr txBox="1"/>
          <p:nvPr/>
        </p:nvSpPr>
        <p:spPr>
          <a:xfrm>
            <a:off x="3795882" y="5287045"/>
            <a:ext cx="1304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49FFC9-6A4A-4C53-80BC-69E0AF7875E3}"/>
              </a:ext>
            </a:extLst>
          </p:cNvPr>
          <p:cNvSpPr txBox="1"/>
          <p:nvPr/>
        </p:nvSpPr>
        <p:spPr>
          <a:xfrm>
            <a:off x="3106124" y="2456188"/>
            <a:ext cx="369332" cy="1513558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01920-ADFE-4FB3-BAD5-C3A49E2C3F5B}"/>
              </a:ext>
            </a:extLst>
          </p:cNvPr>
          <p:cNvSpPr txBox="1"/>
          <p:nvPr/>
        </p:nvSpPr>
        <p:spPr>
          <a:xfrm>
            <a:off x="1443962" y="5278889"/>
            <a:ext cx="1304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Retention Time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16F4A2-FE3F-43A3-946E-8C9AB9773C11}"/>
              </a:ext>
            </a:extLst>
          </p:cNvPr>
          <p:cNvSpPr txBox="1"/>
          <p:nvPr/>
        </p:nvSpPr>
        <p:spPr>
          <a:xfrm>
            <a:off x="676569" y="2432124"/>
            <a:ext cx="369332" cy="1513558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5212325-116A-4592-8F6C-CBA8725B53B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92" r="40378" b="3273"/>
          <a:stretch/>
        </p:blipFill>
        <p:spPr>
          <a:xfrm>
            <a:off x="1064856" y="1418448"/>
            <a:ext cx="1769138" cy="381283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3BC4B10-2C00-489D-80E2-CB3363C3AC80}"/>
              </a:ext>
            </a:extLst>
          </p:cNvPr>
          <p:cNvSpPr txBox="1"/>
          <p:nvPr/>
        </p:nvSpPr>
        <p:spPr>
          <a:xfrm>
            <a:off x="3503621" y="1009968"/>
            <a:ext cx="2076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Vermentino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EtOH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84572C-09F3-41B8-9B5C-B51331879474}"/>
              </a:ext>
            </a:extLst>
          </p:cNvPr>
          <p:cNvSpPr txBox="1"/>
          <p:nvPr/>
        </p:nvSpPr>
        <p:spPr>
          <a:xfrm>
            <a:off x="932986" y="1102302"/>
            <a:ext cx="194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448F95E-7D2F-45C4-8772-C7015E93EE9B}"/>
              </a:ext>
            </a:extLst>
          </p:cNvPr>
          <p:cNvSpPr/>
          <p:nvPr/>
        </p:nvSpPr>
        <p:spPr>
          <a:xfrm>
            <a:off x="2733907" y="91907"/>
            <a:ext cx="1481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FASN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VTAIHIDPATHR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ACAFC29-DD42-4399-9B65-89D9D4E51E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174" t="1691" r="5557" b="95698"/>
          <a:stretch/>
        </p:blipFill>
        <p:spPr>
          <a:xfrm>
            <a:off x="683189" y="618009"/>
            <a:ext cx="5444481" cy="21964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CEB1848-F18A-4071-8D05-DB07A3B8B1C9}"/>
              </a:ext>
            </a:extLst>
          </p:cNvPr>
          <p:cNvSpPr txBox="1"/>
          <p:nvPr/>
        </p:nvSpPr>
        <p:spPr>
          <a:xfrm>
            <a:off x="8242" y="112326"/>
            <a:ext cx="77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EE5DF4C-B997-44F2-8AB0-AFAFC386C90F}"/>
              </a:ext>
            </a:extLst>
          </p:cNvPr>
          <p:cNvSpPr txBox="1"/>
          <p:nvPr/>
        </p:nvSpPr>
        <p:spPr>
          <a:xfrm>
            <a:off x="3750607" y="8716689"/>
            <a:ext cx="3758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A10A3C-528D-4CBA-8689-D16493D63609}"/>
              </a:ext>
            </a:extLst>
          </p:cNvPr>
          <p:cNvSpPr txBox="1"/>
          <p:nvPr/>
        </p:nvSpPr>
        <p:spPr>
          <a:xfrm>
            <a:off x="2953595" y="6647160"/>
            <a:ext cx="576393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245-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180-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439CC2-BFD5-4FBD-A168-9E26F8711DDF}"/>
              </a:ext>
            </a:extLst>
          </p:cNvPr>
          <p:cNvSpPr txBox="1"/>
          <p:nvPr/>
        </p:nvSpPr>
        <p:spPr>
          <a:xfrm>
            <a:off x="3013168" y="7121255"/>
            <a:ext cx="576393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63-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48-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F4250F-EAA4-46B0-A1A8-8DED6FB8CC2F}"/>
              </a:ext>
            </a:extLst>
          </p:cNvPr>
          <p:cNvSpPr txBox="1"/>
          <p:nvPr/>
        </p:nvSpPr>
        <p:spPr>
          <a:xfrm>
            <a:off x="3019476" y="7625712"/>
            <a:ext cx="576393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63-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48-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4FB967-2628-4939-A2AD-36AB17EA2FB5}"/>
              </a:ext>
            </a:extLst>
          </p:cNvPr>
          <p:cNvSpPr txBox="1"/>
          <p:nvPr/>
        </p:nvSpPr>
        <p:spPr>
          <a:xfrm>
            <a:off x="3040402" y="8106095"/>
            <a:ext cx="576393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48-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99" dirty="0">
                <a:latin typeface="Arial" panose="020B0604020202020204" pitchFamily="34" charset="0"/>
                <a:cs typeface="Arial" panose="020B0604020202020204" pitchFamily="34" charset="0"/>
              </a:rPr>
              <a:t>35-</a:t>
            </a:r>
          </a:p>
          <a:p>
            <a:endParaRPr lang="en-US" sz="7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45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</Words>
  <Application>Microsoft Office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Tomasi, Maria Lauda</dc:creator>
  <cp:lastModifiedBy>Tomasi, Maria Lauda</cp:lastModifiedBy>
  <cp:revision>1</cp:revision>
  <dcterms:created xsi:type="dcterms:W3CDTF">2020-02-18T21:10:59Z</dcterms:created>
  <dcterms:modified xsi:type="dcterms:W3CDTF">2020-02-18T21:11:38Z</dcterms:modified>
</cp:coreProperties>
</file>